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1" r:id="rId4"/>
    <p:sldId id="263" r:id="rId5"/>
    <p:sldId id="262" r:id="rId6"/>
    <p:sldId id="259" r:id="rId7"/>
    <p:sldId id="265" r:id="rId8"/>
    <p:sldId id="267" r:id="rId9"/>
    <p:sldId id="268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3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6" autoAdjust="0"/>
    <p:restoredTop sz="94660"/>
  </p:normalViewPr>
  <p:slideViewPr>
    <p:cSldViewPr snapToGrid="0">
      <p:cViewPr varScale="1">
        <p:scale>
          <a:sx n="97" d="100"/>
          <a:sy n="97" d="100"/>
        </p:scale>
        <p:origin x="7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07225-35B8-48F4-9A06-32F4044241F9}" type="datetimeFigureOut">
              <a:rPr lang="en-GB" smtClean="0"/>
              <a:t>09/09/2024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ECAE5B-C3FA-4289-AC5D-EF7FE07745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588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013" y="1849120"/>
            <a:ext cx="11975254" cy="2676843"/>
          </a:xfrm>
          <a:solidFill>
            <a:srgbClr val="E47326"/>
          </a:solidFill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UNIT #</a:t>
            </a:r>
            <a:br>
              <a:rPr lang="es-ES" dirty="0"/>
            </a:br>
            <a:r>
              <a:rPr lang="es-ES" dirty="0" err="1"/>
              <a:t>Title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unit</a:t>
            </a:r>
            <a:endParaRPr lang="en-GB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49013" y="4902518"/>
            <a:ext cx="11975254" cy="550015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 err="1"/>
              <a:t>Name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professor</a:t>
            </a:r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1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1147258" y="6505314"/>
            <a:ext cx="850232" cy="224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E47326"/>
                </a:solidFill>
                <a:latin typeface="Lora" pitchFamily="2" charset="0"/>
              </a:defRPr>
            </a:lvl1pPr>
          </a:lstStyle>
          <a:p>
            <a:fld id="{2EE790B2-E7CD-4CE6-95E7-857C3E0FCB63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2" name="Grupo 5">
            <a:extLst>
              <a:ext uri="{FF2B5EF4-FFF2-40B4-BE49-F238E27FC236}">
                <a16:creationId xmlns:a16="http://schemas.microsoft.com/office/drawing/2014/main" id="{F64656B6-E0F4-4344-85D8-CF1EF55E2F26}"/>
              </a:ext>
            </a:extLst>
          </p:cNvPr>
          <p:cNvGrpSpPr/>
          <p:nvPr userDrawn="1"/>
        </p:nvGrpSpPr>
        <p:grpSpPr>
          <a:xfrm>
            <a:off x="85804" y="0"/>
            <a:ext cx="3726002" cy="1754326"/>
            <a:chOff x="85804" y="0"/>
            <a:chExt cx="3726002" cy="1754326"/>
          </a:xfrm>
        </p:grpSpPr>
        <p:sp>
          <p:nvSpPr>
            <p:cNvPr id="13" name="CuadroTexto 6">
              <a:extLst>
                <a:ext uri="{FF2B5EF4-FFF2-40B4-BE49-F238E27FC236}">
                  <a16:creationId xmlns:a16="http://schemas.microsoft.com/office/drawing/2014/main" id="{2F0F4625-228E-450C-92F8-AAE89225AE18}"/>
                </a:ext>
              </a:extLst>
            </p:cNvPr>
            <p:cNvSpPr txBox="1"/>
            <p:nvPr userDrawn="1"/>
          </p:nvSpPr>
          <p:spPr>
            <a:xfrm>
              <a:off x="1297388" y="0"/>
              <a:ext cx="251441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noProof="0" dirty="0">
                  <a:solidFill>
                    <a:srgbClr val="E47326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Python Introduction Course</a:t>
              </a:r>
            </a:p>
          </p:txBody>
        </p:sp>
        <p:pic>
          <p:nvPicPr>
            <p:cNvPr id="14" name="Imagen 4">
              <a:extLst>
                <a:ext uri="{FF2B5EF4-FFF2-40B4-BE49-F238E27FC236}">
                  <a16:creationId xmlns:a16="http://schemas.microsoft.com/office/drawing/2014/main" id="{F699A779-76F1-4CA4-B287-C9D819867C6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5804" y="261589"/>
              <a:ext cx="1274214" cy="13992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1518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8" name="Grupo 7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9" name="CuadroTexto 8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304754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792479"/>
            <a:ext cx="2628900" cy="538448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792479"/>
            <a:ext cx="7734300" cy="5384484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8" name="Grupo 7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9" name="CuadroTexto 8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1549614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3"/>
            <a:ext cx="11814610" cy="371738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s-ES" dirty="0"/>
              <a:t>CONTENT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82880" y="1090508"/>
            <a:ext cx="11814610" cy="520192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solidFill>
            <a:srgbClr val="E47326"/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chemeClr val="bg1"/>
                </a:solidFill>
              </a:rPr>
              <a:t>Python Introduction course</a:t>
            </a:r>
          </a:p>
        </p:txBody>
      </p:sp>
      <p:sp>
        <p:nvSpPr>
          <p:cNvPr id="11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 - Ronan Paugam</a:t>
            </a:r>
          </a:p>
        </p:txBody>
      </p:sp>
      <p:cxnSp>
        <p:nvCxnSpPr>
          <p:cNvPr id="15" name="Conector recto 14"/>
          <p:cNvCxnSpPr/>
          <p:nvPr userDrawn="1"/>
        </p:nvCxnSpPr>
        <p:spPr>
          <a:xfrm>
            <a:off x="182880" y="955042"/>
            <a:ext cx="1181461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Imagen 3">
            <a:extLst>
              <a:ext uri="{FF2B5EF4-FFF2-40B4-BE49-F238E27FC236}">
                <a16:creationId xmlns:a16="http://schemas.microsoft.com/office/drawing/2014/main" id="{FD9FEF46-4024-4D5E-8E10-70ECE02CF9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2880" y="-20856"/>
            <a:ext cx="1257172" cy="64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614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87913" y="3914987"/>
            <a:ext cx="10504919" cy="2185035"/>
          </a:xfrm>
          <a:solidFill>
            <a:srgbClr val="E47326"/>
          </a:solidFill>
        </p:spPr>
        <p:txBody>
          <a:bodyPr anchor="ctr"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noProof="0" dirty="0"/>
              <a:t>Title of the section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solidFill>
            <a:srgbClr val="E47326"/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chemeClr val="bg1"/>
                </a:solidFill>
              </a:rPr>
              <a:t>UNIT 1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chemeClr val="bg1"/>
                </a:solidFill>
              </a:rPr>
              <a:t>Introduction</a:t>
            </a:r>
          </a:p>
        </p:txBody>
      </p:sp>
      <p:pic>
        <p:nvPicPr>
          <p:cNvPr id="12" name="Imagen 3">
            <a:extLst>
              <a:ext uri="{FF2B5EF4-FFF2-40B4-BE49-F238E27FC236}">
                <a16:creationId xmlns:a16="http://schemas.microsoft.com/office/drawing/2014/main" id="{474E4C80-B558-45E6-B325-DE3B27B63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2880" y="-20856"/>
            <a:ext cx="1257172" cy="64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43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2"/>
            <a:ext cx="11814610" cy="405605"/>
          </a:xfrm>
          <a:solidFill>
            <a:srgbClr val="E47326"/>
          </a:solidFill>
        </p:spPr>
        <p:txBody>
          <a:bodyPr>
            <a:normAutofit/>
          </a:bodyPr>
          <a:lstStyle>
            <a:lvl1pPr>
              <a:defRPr sz="1800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Section name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Python Introduction Course</a:t>
            </a:r>
          </a:p>
        </p:txBody>
      </p:sp>
      <p:pic>
        <p:nvPicPr>
          <p:cNvPr id="10" name="Imagen 3">
            <a:extLst>
              <a:ext uri="{FF2B5EF4-FFF2-40B4-BE49-F238E27FC236}">
                <a16:creationId xmlns:a16="http://schemas.microsoft.com/office/drawing/2014/main" id="{93AA9B1C-D3BA-42D7-A10A-93CE854FA8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2880" y="-20856"/>
            <a:ext cx="1257172" cy="64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293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2"/>
            <a:ext cx="11814610" cy="405605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n-GB" noProof="0" dirty="0"/>
              <a:t>Section name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01507" y="1155675"/>
            <a:ext cx="5542280" cy="4944033"/>
          </a:xfrm>
        </p:spPr>
        <p:txBody>
          <a:bodyPr/>
          <a:lstStyle/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000" y="1155675"/>
            <a:ext cx="5901490" cy="4944033"/>
          </a:xfrm>
        </p:spPr>
        <p:txBody>
          <a:bodyPr/>
          <a:lstStyle/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3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  <p:pic>
        <p:nvPicPr>
          <p:cNvPr id="14" name="Imagen 3">
            <a:extLst>
              <a:ext uri="{FF2B5EF4-FFF2-40B4-BE49-F238E27FC236}">
                <a16:creationId xmlns:a16="http://schemas.microsoft.com/office/drawing/2014/main" id="{B5B02A0F-E3D4-49DD-935B-A9CEFE78CD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2880" y="-20856"/>
            <a:ext cx="1257172" cy="64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62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2"/>
            <a:ext cx="11814610" cy="473338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s-ES" dirty="0" err="1"/>
              <a:t>Section</a:t>
            </a:r>
            <a:r>
              <a:rPr lang="es-ES" dirty="0"/>
              <a:t> </a:t>
            </a:r>
            <a:r>
              <a:rPr lang="es-ES" dirty="0" err="1"/>
              <a:t>name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82880" y="1234123"/>
            <a:ext cx="558122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82880" y="2058035"/>
            <a:ext cx="5581227" cy="368458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68533" y="1234123"/>
            <a:ext cx="552895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468533" y="2058035"/>
            <a:ext cx="5528957" cy="368458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1"/>
          <p:cNvSpPr>
            <a:spLocks noGrp="1"/>
          </p:cNvSpPr>
          <p:nvPr>
            <p:ph type="ftr" sz="quarter" idx="1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11" name="Grupo 10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12" name="CuadroTexto 11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3" name="Imagen 12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4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3861027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6" name="Grupo 5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7" name="CuadroTexto 6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8" name="Imagen 7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9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197437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2880" y="615031"/>
            <a:ext cx="3932237" cy="910141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dirty="0"/>
              <a:t>Haga clic para modificar el estilo de título del patrón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38133" y="615031"/>
            <a:ext cx="7459357" cy="530600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82880" y="1525172"/>
            <a:ext cx="3932237" cy="43958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9" name="Grupo 8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10" name="CuadroTexto 9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2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2369084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2880" y="615031"/>
            <a:ext cx="3932237" cy="149441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666827" y="615031"/>
            <a:ext cx="7330663" cy="53060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82880" y="2109449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9" name="Grupo 8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10" name="CuadroTexto 9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2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1719450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82880" y="562982"/>
            <a:ext cx="11814610" cy="520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82880" y="1198880"/>
            <a:ext cx="11814610" cy="5093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GB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1147258" y="6505314"/>
            <a:ext cx="850232" cy="224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E47326"/>
                </a:solidFill>
                <a:latin typeface="Lora" pitchFamily="2" charset="0"/>
              </a:defRPr>
            </a:lvl1pPr>
          </a:lstStyle>
          <a:p>
            <a:fld id="{2EE790B2-E7CD-4CE6-95E7-857C3E0FCB63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13"/>
          <a:stretch/>
        </p:blipFill>
        <p:spPr bwMode="auto">
          <a:xfrm>
            <a:off x="60158" y="6404478"/>
            <a:ext cx="427121" cy="4260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pic>
        <p:nvPicPr>
          <p:cNvPr id="9" name="Imagen 8" descr="Z:\EEBE\Equip Directiu\Imatge Corporativa\LOGOS EEBE\EEBE-positiu-negre-interior-blanc.png"/>
          <p:cNvPicPr>
            <a:picLocks noChangeAspect="1"/>
          </p:cNvPicPr>
          <p:nvPr userDrawn="1"/>
        </p:nvPicPr>
        <p:blipFill rotWithShape="1">
          <a:blip r:embed="rId14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2"/>
          <a:stretch/>
        </p:blipFill>
        <p:spPr bwMode="auto">
          <a:xfrm>
            <a:off x="487279" y="6360027"/>
            <a:ext cx="2066710" cy="461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0869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kern="1200">
          <a:solidFill>
            <a:srgbClr val="E473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3dfirelab/python-intro-course/blob/master/00-gettingStarted.ipynb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en.wikipedia.org/wiki/Programming_language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Python </a:t>
            </a:r>
            <a:r>
              <a:rPr lang="es-ES" dirty="0" err="1"/>
              <a:t>Course</a:t>
            </a:r>
            <a:br>
              <a:rPr lang="es-ES" dirty="0"/>
            </a:br>
            <a:r>
              <a:rPr lang="es-ES" dirty="0" err="1"/>
              <a:t>Introduction</a:t>
            </a:r>
            <a:endParaRPr lang="en-GB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Ronan</a:t>
            </a:r>
            <a:r>
              <a:rPr lang="es-ES" dirty="0"/>
              <a:t> Paugam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BF598A-49C6-4687-B230-E7698A8C47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E61F55-CE36-4F36-B442-F3CE8D8C77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634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Download Material from </a:t>
            </a:r>
            <a:r>
              <a:rPr lang="en-GB" sz="2400" dirty="0" err="1"/>
              <a:t>github</a:t>
            </a:r>
            <a:endParaRPr lang="en-GB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4AA60-FC21-4717-A0E1-B9C3C688AB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C1AAFF-1C1B-4028-B0F0-A8BDDE11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10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AFC356-F561-4D36-B021-60116130B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232" y="1085294"/>
            <a:ext cx="10815484" cy="46874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78DDC8-6939-4504-BCF9-89817C935BFC}"/>
              </a:ext>
            </a:extLst>
          </p:cNvPr>
          <p:cNvSpPr txBox="1"/>
          <p:nvPr/>
        </p:nvSpPr>
        <p:spPr>
          <a:xfrm>
            <a:off x="1581750" y="5867458"/>
            <a:ext cx="98347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 your browser go to </a:t>
            </a:r>
            <a:r>
              <a:rPr lang="en-US" sz="1400" dirty="0">
                <a:hlinkClick r:id="rId3"/>
              </a:rPr>
              <a:t>https://github.com/3dfirelab/python-intro-course/blob/master/00-gettingStarted.ipynb</a:t>
            </a:r>
            <a:r>
              <a:rPr lang="en-US" sz="1400" dirty="0"/>
              <a:t> </a:t>
            </a:r>
          </a:p>
          <a:p>
            <a:r>
              <a:rPr lang="en-US" sz="1400" dirty="0"/>
              <a:t>to get starting instruction </a:t>
            </a:r>
          </a:p>
        </p:txBody>
      </p:sp>
    </p:spTree>
    <p:extLst>
      <p:ext uri="{BB962C8B-B14F-4D97-AF65-F5344CB8AC3E}">
        <p14:creationId xmlns:p14="http://schemas.microsoft.com/office/powerpoint/2010/main" val="2310499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CONTENT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91552" y="1526458"/>
            <a:ext cx="5710926" cy="38050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b="1" dirty="0"/>
              <a:t>Monday 9</a:t>
            </a:r>
            <a:r>
              <a:rPr lang="en-GB" sz="2000" b="1" baseline="30000" dirty="0"/>
              <a:t>th</a:t>
            </a:r>
            <a:r>
              <a:rPr lang="en-GB" sz="2000" b="1" dirty="0"/>
              <a:t> of September: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b="1" dirty="0"/>
              <a:t>Morning:</a:t>
            </a:r>
          </a:p>
          <a:p>
            <a:r>
              <a:rPr lang="en-GB" sz="2000" dirty="0"/>
              <a:t>Very Quick introduction</a:t>
            </a:r>
          </a:p>
          <a:p>
            <a:r>
              <a:rPr lang="en-GB" sz="2000" dirty="0"/>
              <a:t>Project presentation</a:t>
            </a:r>
          </a:p>
          <a:p>
            <a:r>
              <a:rPr lang="en-GB" sz="2000" dirty="0"/>
              <a:t>Connection to andromeda.cdb.upc.edu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b="1" dirty="0"/>
              <a:t>Afternoon:</a:t>
            </a:r>
          </a:p>
          <a:p>
            <a:r>
              <a:rPr lang="en-GB" sz="2000" dirty="0"/>
              <a:t>Start project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8E5271-EAE1-45FB-AED2-91E0F5C05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B7A899-7EEF-4A13-803F-B4075C6BB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2</a:t>
            </a:fld>
            <a:endParaRPr lang="en-GB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A4B1544C-4BA0-4512-A4F1-C4ABB1D15BA5}"/>
              </a:ext>
            </a:extLst>
          </p:cNvPr>
          <p:cNvSpPr txBox="1">
            <a:spLocks/>
          </p:cNvSpPr>
          <p:nvPr/>
        </p:nvSpPr>
        <p:spPr>
          <a:xfrm>
            <a:off x="5867063" y="1526458"/>
            <a:ext cx="3994692" cy="38050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000" b="1" dirty="0"/>
              <a:t>Tuesday 10</a:t>
            </a:r>
            <a:r>
              <a:rPr lang="en-GB" sz="2000" b="1" baseline="30000" dirty="0"/>
              <a:t>th</a:t>
            </a:r>
            <a:r>
              <a:rPr lang="en-GB" sz="2000" b="1" dirty="0"/>
              <a:t> of September: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b="1" dirty="0"/>
              <a:t>Morning:</a:t>
            </a:r>
          </a:p>
          <a:p>
            <a:r>
              <a:rPr lang="en-GB" sz="2000" dirty="0"/>
              <a:t>Brief intro to GIS</a:t>
            </a:r>
          </a:p>
          <a:p>
            <a:endParaRPr lang="en-GB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838861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F266BB-4FF0-4313-B57B-E5C410F12F99}"/>
              </a:ext>
            </a:extLst>
          </p:cNvPr>
          <p:cNvSpPr txBox="1"/>
          <p:nvPr/>
        </p:nvSpPr>
        <p:spPr>
          <a:xfrm>
            <a:off x="194510" y="1884009"/>
            <a:ext cx="9124301" cy="169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Invented in the Netherlands, early 90s by Guido van Rossum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Named after the Monty Python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Open sourced from the beginning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Considered a 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scripting language</a:t>
            </a:r>
            <a:r>
              <a:rPr lang="en-US" altLang="en-US" sz="2400" b="0" dirty="0">
                <a:ea typeface="ＭＳ Ｐゴシック" panose="020B0600070205080204" pitchFamily="34" charset="-128"/>
              </a:rPr>
              <a:t>, but is much more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B3EB8F-E34C-4105-B823-E948725A6538}"/>
              </a:ext>
            </a:extLst>
          </p:cNvPr>
          <p:cNvSpPr txBox="1"/>
          <p:nvPr/>
        </p:nvSpPr>
        <p:spPr>
          <a:xfrm>
            <a:off x="365619" y="3975334"/>
            <a:ext cx="84419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python script (</a:t>
            </a:r>
            <a:r>
              <a:rPr lang="en-US" b="1" dirty="0"/>
              <a:t>.</a:t>
            </a:r>
            <a:r>
              <a:rPr lang="en-US" b="1" dirty="0" err="1"/>
              <a:t>py</a:t>
            </a:r>
            <a:r>
              <a:rPr lang="en-US" dirty="0"/>
              <a:t> extension) is a file containing the commands that are structured to be executed. </a:t>
            </a:r>
          </a:p>
          <a:p>
            <a:endParaRPr lang="en-US" dirty="0"/>
          </a:p>
          <a:p>
            <a:r>
              <a:rPr lang="en-US" dirty="0"/>
              <a:t>But how do you run it? </a:t>
            </a:r>
          </a:p>
          <a:p>
            <a:r>
              <a:rPr lang="en-US" dirty="0"/>
              <a:t>What do we exactly mean by running a Python Script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23096B-9C91-4D78-86F9-FAD6C5604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0243" y="1884009"/>
            <a:ext cx="2477247" cy="3715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82FADD-89C0-4145-94BA-E845011BD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4957A-2604-4E20-A223-D0E003867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0819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Scripting Language: interpreted vs compiled language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61EF9-8BC0-4C80-A699-A49FDDEF0A32}"/>
              </a:ext>
            </a:extLst>
          </p:cNvPr>
          <p:cNvSpPr txBox="1"/>
          <p:nvPr/>
        </p:nvSpPr>
        <p:spPr>
          <a:xfrm>
            <a:off x="363072" y="1184962"/>
            <a:ext cx="38593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/>
              <a:t>scripting language</a:t>
            </a:r>
            <a:r>
              <a:rPr lang="en-US" dirty="0"/>
              <a:t> is a programming</a:t>
            </a:r>
            <a:r>
              <a:rPr lang="en-US" dirty="0">
                <a:hlinkClick r:id="rId2" tooltip="Programming language"/>
              </a:rPr>
              <a:t> </a:t>
            </a:r>
            <a:r>
              <a:rPr lang="en-US" dirty="0"/>
              <a:t>language that is used to manipulate, customize, and </a:t>
            </a:r>
            <a:r>
              <a:rPr lang="en-US" b="1" dirty="0"/>
              <a:t>automate the facilities of an existing system</a:t>
            </a:r>
            <a:r>
              <a:rPr lang="en-US" dirty="0"/>
              <a:t>.</a:t>
            </a:r>
            <a:r>
              <a:rPr lang="en-US" baseline="30000" dirty="0"/>
              <a:t> </a:t>
            </a:r>
            <a:r>
              <a:rPr lang="en-US" dirty="0"/>
              <a:t>Scripting languages are usually interpreted at runtime rather than compiled. </a:t>
            </a:r>
          </a:p>
          <a:p>
            <a:r>
              <a:rPr lang="en-US" dirty="0"/>
              <a:t>(Wikipedia)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FCF23-908E-48E6-B320-FD9CBB125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" y="3429000"/>
            <a:ext cx="8537456" cy="27347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D5D31E-2A21-47F6-A7C0-8D072E8D60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6543" y="2136338"/>
            <a:ext cx="1833690" cy="32272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5E6307-C241-4515-BCFF-3EBA459B61F7}"/>
              </a:ext>
            </a:extLst>
          </p:cNvPr>
          <p:cNvSpPr txBox="1"/>
          <p:nvPr/>
        </p:nvSpPr>
        <p:spPr>
          <a:xfrm>
            <a:off x="4665356" y="1120676"/>
            <a:ext cx="34680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 </a:t>
            </a:r>
            <a:r>
              <a:rPr lang="en-US" b="1" dirty="0"/>
              <a:t>interpreter</a:t>
            </a:r>
            <a:r>
              <a:rPr lang="en-US" dirty="0"/>
              <a:t> is a computer program that directly executes instructions written in </a:t>
            </a:r>
            <a:r>
              <a:rPr lang="en-US" b="1" dirty="0"/>
              <a:t>scripting language</a:t>
            </a:r>
            <a:r>
              <a:rPr lang="en-US" dirty="0"/>
              <a:t>, without requiring them previously to have been compiled into a machine language program.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B22E16-87E7-44C3-8422-C7D964CDF3A3}"/>
              </a:ext>
            </a:extLst>
          </p:cNvPr>
          <p:cNvSpPr txBox="1"/>
          <p:nvPr/>
        </p:nvSpPr>
        <p:spPr>
          <a:xfrm>
            <a:off x="10103003" y="2339124"/>
            <a:ext cx="409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vs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289456B-ADA4-430B-BCAA-805C18C4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F7CC0F-D7AB-49A8-98B3-57FB177BE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4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76938-9EE4-476B-AF57-291A3500EA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8823" y="2198705"/>
            <a:ext cx="1649133" cy="427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857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run python script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0D328F-2122-4BD1-B0C4-6FCA2E8DEB4D}"/>
              </a:ext>
            </a:extLst>
          </p:cNvPr>
          <p:cNvSpPr txBox="1"/>
          <p:nvPr/>
        </p:nvSpPr>
        <p:spPr>
          <a:xfrm>
            <a:off x="602166" y="1349297"/>
            <a:ext cx="1778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b="1" dirty="0"/>
              <a:t>terminal</a:t>
            </a:r>
            <a:r>
              <a:rPr lang="en-US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4649B5-B680-42D2-98F2-C3BA1BF362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197"/>
          <a:stretch/>
        </p:blipFill>
        <p:spPr>
          <a:xfrm>
            <a:off x="2663696" y="1305256"/>
            <a:ext cx="6286500" cy="13934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F88CE3-D2EC-407E-A957-B173676C4DFB}"/>
              </a:ext>
            </a:extLst>
          </p:cNvPr>
          <p:cNvSpPr txBox="1"/>
          <p:nvPr/>
        </p:nvSpPr>
        <p:spPr>
          <a:xfrm>
            <a:off x="602166" y="3162781"/>
            <a:ext cx="8584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b="1" dirty="0"/>
              <a:t>IDE</a:t>
            </a:r>
            <a:r>
              <a:rPr lang="en-US" dirty="0"/>
              <a:t> (Integrated development environment Software): example </a:t>
            </a:r>
            <a:r>
              <a:rPr lang="en-US" b="1" dirty="0"/>
              <a:t>PyCharm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CAE16F-A391-481E-961D-5FB457860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696" y="3603728"/>
            <a:ext cx="9333794" cy="29668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32BC91-9BE3-4394-8DA5-502AC6848D94}"/>
              </a:ext>
            </a:extLst>
          </p:cNvPr>
          <p:cNvSpPr txBox="1"/>
          <p:nvPr/>
        </p:nvSpPr>
        <p:spPr>
          <a:xfrm>
            <a:off x="8973346" y="1448509"/>
            <a:ext cx="31453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is </a:t>
            </a:r>
            <a:r>
              <a:rPr lang="en-US" b="1" dirty="0"/>
              <a:t>available in all </a:t>
            </a:r>
            <a:r>
              <a:rPr lang="en-US" b="1" dirty="0" err="1"/>
              <a:t>os</a:t>
            </a:r>
            <a:r>
              <a:rPr lang="en-US" dirty="0"/>
              <a:t>.</a:t>
            </a:r>
          </a:p>
          <a:p>
            <a:r>
              <a:rPr lang="en-US" dirty="0"/>
              <a:t>Scripts can be edited with many text editor: e.g. </a:t>
            </a:r>
            <a:r>
              <a:rPr lang="en-US" b="1" dirty="0"/>
              <a:t>sublime</a:t>
            </a:r>
            <a:r>
              <a:rPr lang="en-US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C29EFC-35CC-494D-81E4-972E2572CDF9}"/>
              </a:ext>
            </a:extLst>
          </p:cNvPr>
          <p:cNvSpPr txBox="1"/>
          <p:nvPr/>
        </p:nvSpPr>
        <p:spPr>
          <a:xfrm>
            <a:off x="9410217" y="5583353"/>
            <a:ext cx="244226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Python interpreter  comes with the IDE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EBFC40-212D-4BD5-9862-3B4D862CC3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80CAE7-A4C3-4AE2-962D-6C396ED36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099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run python script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A72392-8C2A-4477-BE80-93285D528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371" y="1887337"/>
            <a:ext cx="5179892" cy="22046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1CF7B9-8D84-481B-AB91-8F04EAAB4F1A}"/>
              </a:ext>
            </a:extLst>
          </p:cNvPr>
          <p:cNvSpPr txBox="1"/>
          <p:nvPr/>
        </p:nvSpPr>
        <p:spPr>
          <a:xfrm>
            <a:off x="602166" y="1113136"/>
            <a:ext cx="2476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b="1" dirty="0" err="1"/>
              <a:t>Jupyter</a:t>
            </a:r>
            <a:r>
              <a:rPr lang="en-US" b="1" dirty="0"/>
              <a:t> server</a:t>
            </a:r>
            <a:r>
              <a:rPr lang="en-US" dirty="0"/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A761A7-B74D-4BD5-977D-7007346D2B04}"/>
              </a:ext>
            </a:extLst>
          </p:cNvPr>
          <p:cNvSpPr txBox="1"/>
          <p:nvPr/>
        </p:nvSpPr>
        <p:spPr>
          <a:xfrm>
            <a:off x="331761" y="4307310"/>
            <a:ext cx="5734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Its name and logo are an homage to Galileo's discovery of the moons of Jupiter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2186-3509-45BE-BD77-97BAA54BC7BC}"/>
              </a:ext>
            </a:extLst>
          </p:cNvPr>
          <p:cNvSpPr txBox="1"/>
          <p:nvPr/>
        </p:nvSpPr>
        <p:spPr>
          <a:xfrm>
            <a:off x="331761" y="4999565"/>
            <a:ext cx="7356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 </a:t>
            </a:r>
            <a:r>
              <a:rPr lang="en-US" b="1" dirty="0" err="1"/>
              <a:t>Jupyter</a:t>
            </a:r>
            <a:r>
              <a:rPr lang="en-US" b="1" dirty="0"/>
              <a:t> Notebook </a:t>
            </a:r>
            <a:r>
              <a:rPr lang="en-US" dirty="0"/>
              <a:t>is a browser-based application containing an ordered list of input/output cells which can contain </a:t>
            </a:r>
            <a:r>
              <a:rPr lang="en-US" b="1" dirty="0"/>
              <a:t>code</a:t>
            </a:r>
            <a:r>
              <a:rPr lang="en-US" dirty="0"/>
              <a:t>, </a:t>
            </a:r>
            <a:r>
              <a:rPr lang="en-US" b="1" dirty="0"/>
              <a:t>text</a:t>
            </a:r>
            <a:r>
              <a:rPr lang="en-US" dirty="0"/>
              <a:t> (Markdown syntax), </a:t>
            </a:r>
            <a:r>
              <a:rPr lang="en-US" b="1" dirty="0"/>
              <a:t>graphics</a:t>
            </a:r>
            <a:r>
              <a:rPr lang="en-US" dirty="0"/>
              <a:t>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400D36-F92F-4C68-85B1-E85627D91D09}"/>
              </a:ext>
            </a:extLst>
          </p:cNvPr>
          <p:cNvSpPr txBox="1"/>
          <p:nvPr/>
        </p:nvSpPr>
        <p:spPr>
          <a:xfrm>
            <a:off x="361371" y="5968819"/>
            <a:ext cx="2962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Its File extension is </a:t>
            </a:r>
            <a:r>
              <a:rPr lang="en-US" b="1" dirty="0"/>
              <a:t>.</a:t>
            </a:r>
            <a:r>
              <a:rPr lang="en-US" b="1" dirty="0" err="1"/>
              <a:t>ipynb</a:t>
            </a:r>
            <a:endParaRPr lang="en-US" b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3FA0C0-C426-4626-8416-6F9A87442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81B93D-521E-48F1-A0A7-72E3D0BDD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6</a:t>
            </a:fld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3D4E90-E628-4792-B4E3-890212160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3828" y="1341479"/>
            <a:ext cx="5480931" cy="3569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5C742E-462E-4ECD-BFCF-7A013982423F}"/>
              </a:ext>
            </a:extLst>
          </p:cNvPr>
          <p:cNvSpPr txBox="1"/>
          <p:nvPr/>
        </p:nvSpPr>
        <p:spPr>
          <a:xfrm>
            <a:off x="246951" y="1535028"/>
            <a:ext cx="123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Notebook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6131BA-D43B-48A7-AE47-DBE9744CEEC4}"/>
              </a:ext>
            </a:extLst>
          </p:cNvPr>
          <p:cNvSpPr txBox="1"/>
          <p:nvPr/>
        </p:nvSpPr>
        <p:spPr>
          <a:xfrm>
            <a:off x="6358366" y="959757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Jupyter</a:t>
            </a:r>
            <a:r>
              <a:rPr lang="en-US" dirty="0"/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3912888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install python interpreter: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BAEF98-FE39-4CE3-A3C7-8B1513342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35" y="1143129"/>
            <a:ext cx="8399727" cy="53673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9E0358-E15B-4AE8-8E86-0BD76501CAF0}"/>
              </a:ext>
            </a:extLst>
          </p:cNvPr>
          <p:cNvSpPr txBox="1"/>
          <p:nvPr/>
        </p:nvSpPr>
        <p:spPr>
          <a:xfrm>
            <a:off x="493486" y="1150937"/>
            <a:ext cx="25545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install simple python interpreter or </a:t>
            </a:r>
            <a:r>
              <a:rPr lang="en-US" dirty="0" err="1"/>
              <a:t>jupyter</a:t>
            </a:r>
            <a:r>
              <a:rPr lang="en-US" dirty="0"/>
              <a:t> notebook, the easiest way is to install a python environment such as </a:t>
            </a:r>
            <a:r>
              <a:rPr lang="en-US" b="1" dirty="0"/>
              <a:t>Anaconda</a:t>
            </a:r>
            <a:r>
              <a:rPr lang="en-US" dirty="0"/>
              <a:t>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54EA55-5C7E-4344-BFBA-0772370146AD}"/>
              </a:ext>
            </a:extLst>
          </p:cNvPr>
          <p:cNvSpPr txBox="1"/>
          <p:nvPr/>
        </p:nvSpPr>
        <p:spPr>
          <a:xfrm>
            <a:off x="435429" y="3164121"/>
            <a:ext cx="26706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Anaconda allows to install several side by side </a:t>
            </a:r>
            <a:r>
              <a:rPr lang="en-US" b="1" dirty="0"/>
              <a:t>environments</a:t>
            </a:r>
            <a:r>
              <a:rPr lang="en-US" dirty="0"/>
              <a:t> with selected modules (i.e. </a:t>
            </a:r>
            <a:r>
              <a:rPr lang="en-US" dirty="0" err="1"/>
              <a:t>librairies</a:t>
            </a:r>
            <a:r>
              <a:rPr lang="en-US" dirty="0"/>
              <a:t>). It ensures version compatibilities between modules.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BC66E5-8807-4C52-A3AA-630094076E3D}"/>
              </a:ext>
            </a:extLst>
          </p:cNvPr>
          <p:cNvSpPr txBox="1"/>
          <p:nvPr/>
        </p:nvSpPr>
        <p:spPr>
          <a:xfrm>
            <a:off x="377372" y="5518935"/>
            <a:ext cx="26706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defaults, anaconda contains a </a:t>
            </a:r>
            <a:r>
              <a:rPr lang="en-US" dirty="0" err="1"/>
              <a:t>jupyter</a:t>
            </a:r>
            <a:r>
              <a:rPr lang="en-US" dirty="0"/>
              <a:t> server.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ECDEAE-B28E-4B87-AF8A-55ADE20EFF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29F00DB-52AA-4A49-A196-0721A9B5C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141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install python interpreter: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A0BF22-7A50-440A-8B17-633F220012E3}"/>
              </a:ext>
            </a:extLst>
          </p:cNvPr>
          <p:cNvSpPr txBox="1"/>
          <p:nvPr/>
        </p:nvSpPr>
        <p:spPr>
          <a:xfrm>
            <a:off x="182880" y="1171985"/>
            <a:ext cx="906209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the practical you need to install a new environment with dedicated package: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Add new channel: </a:t>
            </a:r>
            <a:r>
              <a:rPr lang="en-US" b="1" dirty="0" err="1"/>
              <a:t>conda</a:t>
            </a:r>
            <a:r>
              <a:rPr lang="en-US" b="1" dirty="0"/>
              <a:t>-forge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Create </a:t>
            </a:r>
            <a:r>
              <a:rPr lang="en-US" b="1" dirty="0"/>
              <a:t>new </a:t>
            </a:r>
            <a:r>
              <a:rPr lang="en-US" b="1" dirty="0" err="1"/>
              <a:t>environement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Add </a:t>
            </a:r>
            <a:r>
              <a:rPr lang="en-US" b="1" dirty="0"/>
              <a:t>packages</a:t>
            </a:r>
            <a:r>
              <a:rPr lang="en-US" dirty="0"/>
              <a:t>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Numpy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Scipy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Geopandas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Matplotlib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Rasterio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opencv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Install by clicking on </a:t>
            </a:r>
            <a:r>
              <a:rPr lang="en-US" b="1" dirty="0"/>
              <a:t>Apply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b="1" dirty="0"/>
              <a:t>Once again</a:t>
            </a:r>
            <a:r>
              <a:rPr lang="en-US" dirty="0"/>
              <a:t> add package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Jupyter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Install by </a:t>
            </a:r>
            <a:r>
              <a:rPr lang="en-US" dirty="0" err="1"/>
              <a:t>cliking</a:t>
            </a:r>
            <a:r>
              <a:rPr lang="en-US" dirty="0"/>
              <a:t> on </a:t>
            </a:r>
            <a:r>
              <a:rPr lang="en-US" b="1" dirty="0"/>
              <a:t>Apply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237564-5F34-47EA-92C1-64963B3F52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78" t="19665" b="10929"/>
          <a:stretch/>
        </p:blipFill>
        <p:spPr>
          <a:xfrm>
            <a:off x="4710896" y="2131629"/>
            <a:ext cx="7481104" cy="41633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7CA964-523B-4912-9556-93BAE3898859}"/>
              </a:ext>
            </a:extLst>
          </p:cNvPr>
          <p:cNvSpPr txBox="1"/>
          <p:nvPr/>
        </p:nvSpPr>
        <p:spPr>
          <a:xfrm>
            <a:off x="182880" y="5340100"/>
            <a:ext cx="674094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</a:t>
            </a:r>
            <a:r>
              <a:rPr lang="en-US" b="1" dirty="0" err="1"/>
              <a:t>condabin</a:t>
            </a:r>
            <a:r>
              <a:rPr lang="en-US" dirty="0"/>
              <a:t> to your </a:t>
            </a:r>
            <a:r>
              <a:rPr lang="en-US" dirty="0" err="1"/>
              <a:t>os</a:t>
            </a:r>
            <a:r>
              <a:rPr lang="en-US" dirty="0"/>
              <a:t> path</a:t>
            </a:r>
          </a:p>
          <a:p>
            <a:r>
              <a:rPr lang="en-US" dirty="0"/>
              <a:t>     From windows menu enter “</a:t>
            </a:r>
            <a:r>
              <a:rPr lang="en-US" dirty="0" err="1"/>
              <a:t>environement</a:t>
            </a:r>
            <a:r>
              <a:rPr lang="en-US" dirty="0"/>
              <a:t> variable”</a:t>
            </a:r>
          </a:p>
          <a:p>
            <a:r>
              <a:rPr lang="en-US" dirty="0"/>
              <a:t>     then add </a:t>
            </a:r>
            <a:r>
              <a:rPr lang="pt-BR" dirty="0"/>
              <a:t>C:\Users\yourUserName\anaconda3\condabin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A0AD9-EC97-48F2-8A9C-86AF109467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D25EBC-AD77-42A8-82DC-118010015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82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48A98-7EC5-451E-94F2-52FBB5AC5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start </a:t>
            </a:r>
            <a:r>
              <a:rPr lang="en-GB" sz="2400" dirty="0" err="1"/>
              <a:t>jupyter</a:t>
            </a:r>
            <a:r>
              <a:rPr lang="en-GB" sz="2400" dirty="0"/>
              <a:t> notebook: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ECB81-9A07-48DF-97AC-BEAC5F988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743"/>
          <a:stretch/>
        </p:blipFill>
        <p:spPr>
          <a:xfrm>
            <a:off x="1368437" y="2094380"/>
            <a:ext cx="9258300" cy="22999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183E54-85D4-42F3-B0ED-84C5D8AC92C0}"/>
              </a:ext>
            </a:extLst>
          </p:cNvPr>
          <p:cNvSpPr txBox="1"/>
          <p:nvPr/>
        </p:nvSpPr>
        <p:spPr>
          <a:xfrm>
            <a:off x="381965" y="1439150"/>
            <a:ext cx="6699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an anaconda environment named </a:t>
            </a:r>
            <a:r>
              <a:rPr lang="en-US" dirty="0" err="1"/>
              <a:t>mypy</a:t>
            </a:r>
            <a:r>
              <a:rPr lang="en-US" dirty="0"/>
              <a:t>, in a prompt run: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89B414-D843-486C-87E0-BC7E2A74EE73}"/>
              </a:ext>
            </a:extLst>
          </p:cNvPr>
          <p:cNvSpPr txBox="1"/>
          <p:nvPr/>
        </p:nvSpPr>
        <p:spPr>
          <a:xfrm>
            <a:off x="567160" y="4680187"/>
            <a:ext cx="4916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browser should automatically open.</a:t>
            </a:r>
          </a:p>
          <a:p>
            <a:r>
              <a:rPr lang="en-US" dirty="0"/>
              <a:t>Then navigate to your notebook (.</a:t>
            </a:r>
            <a:r>
              <a:rPr lang="en-US" dirty="0" err="1"/>
              <a:t>ipynb</a:t>
            </a:r>
            <a:r>
              <a:rPr lang="en-US" dirty="0"/>
              <a:t>) file.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5C032C-B3F8-4B63-90F7-BDDF9EF2A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C5663-52E6-4758-A373-FA55789FA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47483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o 2">
      <a:majorFont>
        <a:latin typeface="Lora Medium"/>
        <a:ea typeface=""/>
        <a:cs typeface=""/>
      </a:majorFont>
      <a:minorFont>
        <a:latin typeface="Lo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1699</TotalTime>
  <Words>619</Words>
  <Application>Microsoft Office PowerPoint</Application>
  <PresentationFormat>Widescreen</PresentationFormat>
  <Paragraphs>95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Lora</vt:lpstr>
      <vt:lpstr>Lora Medium</vt:lpstr>
      <vt:lpstr>Lora SemiBold</vt:lpstr>
      <vt:lpstr>Segoe UI Light</vt:lpstr>
      <vt:lpstr>Tema de Office</vt:lpstr>
      <vt:lpstr>Python Course Introduction</vt:lpstr>
      <vt:lpstr>CONTENT</vt:lpstr>
      <vt:lpstr>Introduction</vt:lpstr>
      <vt:lpstr>Scripting Language: interpreted vs compiled language</vt:lpstr>
      <vt:lpstr>How To run python script </vt:lpstr>
      <vt:lpstr>How To run python script </vt:lpstr>
      <vt:lpstr>How to install python interpreter:</vt:lpstr>
      <vt:lpstr>How to install python interpreter:</vt:lpstr>
      <vt:lpstr>How to start jupyter notebook:</vt:lpstr>
      <vt:lpstr>Download Material from github</vt:lpstr>
    </vt:vector>
  </TitlesOfParts>
  <Company>UPC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Eulalia Planas</dc:creator>
  <cp:lastModifiedBy>paugam</cp:lastModifiedBy>
  <cp:revision>50</cp:revision>
  <dcterms:created xsi:type="dcterms:W3CDTF">2023-07-10T15:48:58Z</dcterms:created>
  <dcterms:modified xsi:type="dcterms:W3CDTF">2024-09-09T08:10:55Z</dcterms:modified>
</cp:coreProperties>
</file>